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3" r:id="rId4"/>
    <p:sldId id="259" r:id="rId5"/>
    <p:sldId id="264" r:id="rId6"/>
    <p:sldId id="256" r:id="rId7"/>
    <p:sldId id="260" r:id="rId8"/>
    <p:sldId id="261" r:id="rId9"/>
    <p:sldId id="265" r:id="rId10"/>
    <p:sldId id="266" r:id="rId11"/>
    <p:sldId id="269" r:id="rId12"/>
    <p:sldId id="267" r:id="rId13"/>
    <p:sldId id="271" r:id="rId14"/>
    <p:sldId id="272" r:id="rId15"/>
    <p:sldId id="273" r:id="rId16"/>
    <p:sldId id="275" r:id="rId17"/>
    <p:sldId id="277" r:id="rId18"/>
    <p:sldId id="276" r:id="rId19"/>
    <p:sldId id="278" r:id="rId20"/>
    <p:sldId id="279" r:id="rId21"/>
    <p:sldId id="280" r:id="rId22"/>
    <p:sldId id="281" r:id="rId23"/>
    <p:sldId id="283" r:id="rId24"/>
    <p:sldId id="284" r:id="rId25"/>
    <p:sldId id="282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149D6-5763-429E-A996-33EA02510606}" type="datetimeFigureOut">
              <a:rPr lang="en-US" smtClean="0"/>
              <a:t>12/19/2019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9CDEE-DF92-4336-A5BC-5B2E043091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149D6-5763-429E-A996-33EA02510606}" type="datetimeFigureOut">
              <a:rPr lang="en-US" smtClean="0"/>
              <a:t>12/19/2019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9CDEE-DF92-4336-A5BC-5B2E043091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149D6-5763-429E-A996-33EA02510606}" type="datetimeFigureOut">
              <a:rPr lang="en-US" smtClean="0"/>
              <a:t>12/19/2019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9CDEE-DF92-4336-A5BC-5B2E043091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149D6-5763-429E-A996-33EA02510606}" type="datetimeFigureOut">
              <a:rPr lang="en-US" smtClean="0"/>
              <a:t>12/19/2019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9CDEE-DF92-4336-A5BC-5B2E043091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149D6-5763-429E-A996-33EA02510606}" type="datetimeFigureOut">
              <a:rPr lang="en-US" smtClean="0"/>
              <a:t>12/19/2019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9CDEE-DF92-4336-A5BC-5B2E043091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149D6-5763-429E-A996-33EA02510606}" type="datetimeFigureOut">
              <a:rPr lang="en-US" smtClean="0"/>
              <a:t>12/19/2019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9CDEE-DF92-4336-A5BC-5B2E043091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149D6-5763-429E-A996-33EA02510606}" type="datetimeFigureOut">
              <a:rPr lang="en-US" smtClean="0"/>
              <a:t>12/19/2019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9CDEE-DF92-4336-A5BC-5B2E043091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149D6-5763-429E-A996-33EA02510606}" type="datetimeFigureOut">
              <a:rPr lang="en-US" smtClean="0"/>
              <a:t>12/19/2019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9CDEE-DF92-4336-A5BC-5B2E043091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149D6-5763-429E-A996-33EA02510606}" type="datetimeFigureOut">
              <a:rPr lang="en-US" smtClean="0"/>
              <a:t>12/19/2019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9CDEE-DF92-4336-A5BC-5B2E043091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149D6-5763-429E-A996-33EA02510606}" type="datetimeFigureOut">
              <a:rPr lang="en-US" smtClean="0"/>
              <a:t>12/19/2019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9CDEE-DF92-4336-A5BC-5B2E043091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149D6-5763-429E-A996-33EA02510606}" type="datetimeFigureOut">
              <a:rPr lang="en-US" smtClean="0"/>
              <a:t>12/19/2019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9CDEE-DF92-4336-A5BC-5B2E043091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0149D6-5763-429E-A996-33EA02510606}" type="datetimeFigureOut">
              <a:rPr lang="en-US" smtClean="0"/>
              <a:t>12/19/2019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B9CDEE-DF92-4336-A5BC-5B2E0430910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gif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1.png"/><Relationship Id="rId4" Type="http://schemas.openxmlformats.org/officeDocument/2006/relationships/oleObject" Target="../embeddings/oleObject2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 descr="4b3c21c9_58448940_86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071546"/>
            <a:ext cx="857250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 descr="4b3c21c6_12aeaf9b_82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25638" y="933432"/>
            <a:ext cx="85725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 descr="4b3c21c6_12aeaf9b_82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28860" y="4572008"/>
            <a:ext cx="85725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8" descr="4b3c21c6_12aeaf9b_82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72396" y="4000500"/>
            <a:ext cx="85725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8" descr="4b3c21c6_12aeaf9b_82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29586" y="1071546"/>
            <a:ext cx="85725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1" descr="4b3c21c9_58448940_86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68" y="857232"/>
            <a:ext cx="857250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1" descr="4b3c21c9_58448940_86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18" y="3857628"/>
            <a:ext cx="857250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1" descr="4b3c21c9_58448940_86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00892" y="4714884"/>
            <a:ext cx="857250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762000" y="1447800"/>
            <a:ext cx="7291388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8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</a:rPr>
              <a:t>SINH HỌC 6</a:t>
            </a:r>
          </a:p>
          <a:p>
            <a:pPr algn="ctr">
              <a:defRPr/>
            </a:pPr>
            <a:r>
              <a:rPr lang="en-US" sz="4800" b="1" dirty="0">
                <a:solidFill>
                  <a:srgbClr val="0000FF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</a:rPr>
              <a:t>TIẾT </a:t>
            </a:r>
            <a:r>
              <a:rPr lang="en-US" sz="4800" b="1" dirty="0" smtClean="0">
                <a:solidFill>
                  <a:srgbClr val="0000FF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</a:rPr>
              <a:t>15-BÀI 14</a:t>
            </a:r>
            <a:endParaRPr lang="en-US" sz="4800" b="1" dirty="0">
              <a:solidFill>
                <a:srgbClr val="0000FF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itchFamily="18" charset="0"/>
            </a:endParaRPr>
          </a:p>
          <a:p>
            <a:pPr algn="ctr">
              <a:defRPr/>
            </a:pPr>
            <a:r>
              <a:rPr lang="en-US" sz="4800" b="1" dirty="0">
                <a:solidFill>
                  <a:srgbClr val="0000FF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</a:rPr>
              <a:t>THÂN </a:t>
            </a:r>
            <a:r>
              <a:rPr lang="en-US" sz="4800" b="1" dirty="0" smtClean="0">
                <a:solidFill>
                  <a:srgbClr val="0000FF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</a:rPr>
              <a:t>DÀI </a:t>
            </a:r>
            <a:r>
              <a:rPr lang="en-US" sz="4800" b="1" dirty="0">
                <a:solidFill>
                  <a:srgbClr val="0000FF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</a:rPr>
              <a:t>RA DO ĐÂU?</a:t>
            </a:r>
            <a:endParaRPr lang="en-US" sz="4800" dirty="0"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14480" y="214290"/>
            <a:ext cx="60722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14: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34" y="1000108"/>
            <a:ext cx="3643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endParaRPr lang="en-US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nghi-ve-ban-tha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86058"/>
            <a:ext cx="5500694" cy="4071942"/>
          </a:xfrm>
          <a:prstGeom prst="rect">
            <a:avLst/>
          </a:prstGeom>
        </p:spPr>
      </p:pic>
      <p:sp>
        <p:nvSpPr>
          <p:cNvPr id="8" name="Cloud Callout 7"/>
          <p:cNvSpPr/>
          <p:nvPr/>
        </p:nvSpPr>
        <p:spPr>
          <a:xfrm rot="794313">
            <a:off x="2573851" y="1667913"/>
            <a:ext cx="4942725" cy="3087638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3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Cay sau o vuon quoc gia Cuc Phuong"/>
          <p:cNvPicPr>
            <a:picLocks noChangeAspect="1" noChangeArrowheads="1"/>
          </p:cNvPicPr>
          <p:nvPr/>
        </p:nvPicPr>
        <p:blipFill>
          <a:blip r:embed="rId2"/>
          <a:srcRect l="11111" t="2040" r="11111" b="6122"/>
          <a:stretch>
            <a:fillRect/>
          </a:stretch>
        </p:blipFill>
        <p:spPr bwMode="auto">
          <a:xfrm>
            <a:off x="304800" y="3048000"/>
            <a:ext cx="23622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5" descr="hoa muop 2"/>
          <p:cNvPicPr>
            <a:picLocks noChangeAspect="1" noChangeArrowheads="1"/>
          </p:cNvPicPr>
          <p:nvPr/>
        </p:nvPicPr>
        <p:blipFill>
          <a:blip r:embed="rId3"/>
          <a:srcRect l="4878" r="7317" b="7143"/>
          <a:stretch>
            <a:fillRect/>
          </a:stretch>
        </p:blipFill>
        <p:spPr bwMode="auto">
          <a:xfrm>
            <a:off x="6172200" y="228600"/>
            <a:ext cx="26670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7" descr="Canavalia_brasiliensis_02"/>
          <p:cNvPicPr>
            <a:picLocks noChangeAspect="1" noChangeArrowheads="1"/>
          </p:cNvPicPr>
          <p:nvPr/>
        </p:nvPicPr>
        <p:blipFill>
          <a:blip r:embed="rId4"/>
          <a:srcRect t="4082" r="8109" b="6122"/>
          <a:stretch>
            <a:fillRect/>
          </a:stretch>
        </p:blipFill>
        <p:spPr bwMode="auto">
          <a:xfrm>
            <a:off x="3124200" y="3048000"/>
            <a:ext cx="25908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13" descr="Scan0015"/>
          <p:cNvPicPr>
            <a:picLocks noChangeAspect="1" noChangeArrowheads="1"/>
          </p:cNvPicPr>
          <p:nvPr/>
        </p:nvPicPr>
        <p:blipFill>
          <a:blip r:embed="rId5"/>
          <a:srcRect l="5139" t="2040" r="10065"/>
          <a:stretch>
            <a:fillRect/>
          </a:stretch>
        </p:blipFill>
        <p:spPr bwMode="auto">
          <a:xfrm>
            <a:off x="6248400" y="3048000"/>
            <a:ext cx="25146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15" descr="mongtoi[1]"/>
          <p:cNvPicPr>
            <a:picLocks noChangeAspect="1" noChangeArrowheads="1"/>
          </p:cNvPicPr>
          <p:nvPr/>
        </p:nvPicPr>
        <p:blipFill>
          <a:blip r:embed="rId6"/>
          <a:srcRect l="6198" r="3938"/>
          <a:stretch>
            <a:fillRect/>
          </a:stretch>
        </p:blipFill>
        <p:spPr bwMode="auto">
          <a:xfrm>
            <a:off x="304800" y="228600"/>
            <a:ext cx="23622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16" descr="Picture 006"/>
          <p:cNvPicPr>
            <a:picLocks noChangeAspect="1" noChangeArrowheads="1"/>
          </p:cNvPicPr>
          <p:nvPr/>
        </p:nvPicPr>
        <p:blipFill>
          <a:blip r:embed="rId7"/>
          <a:srcRect l="6998" t="4878" r="11371"/>
          <a:stretch>
            <a:fillRect/>
          </a:stretch>
        </p:blipFill>
        <p:spPr bwMode="auto">
          <a:xfrm>
            <a:off x="3124200" y="228600"/>
            <a:ext cx="25908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609600" y="2362200"/>
            <a:ext cx="1905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Mồng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tơi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3810000" y="2362200"/>
            <a:ext cx="154781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Bí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ngô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6781800" y="2378075"/>
            <a:ext cx="1752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Mướp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0" y="6324600"/>
            <a:ext cx="2514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gỗ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3429000" y="6218238"/>
            <a:ext cx="2438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Đậu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Lan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6858000" y="6232525"/>
            <a:ext cx="207171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Lim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6" grpId="0"/>
      <p:bldP spid="2" grpId="0"/>
      <p:bldP spid="3" grpId="0"/>
      <p:bldP spid="4" grpId="0"/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14480" y="214290"/>
            <a:ext cx="60722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14: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34" y="1000108"/>
            <a:ext cx="3643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endParaRPr lang="en-US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1472" y="1928802"/>
            <a:ext cx="835824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leo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chậm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571472" y="3929066"/>
            <a:ext cx="81439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bấm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ngọn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chồi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tỉa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cành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14480" y="214290"/>
            <a:ext cx="60722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14: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34" y="1000108"/>
            <a:ext cx="3643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endParaRPr lang="en-US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428596" y="2428868"/>
            <a:ext cx="8715404" cy="150019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đậu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phê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…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ngắt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ngọn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596" y="1643050"/>
            <a:ext cx="76438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8596" y="4214818"/>
            <a:ext cx="8715404" cy="156966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bạch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đàn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lim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) 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sợi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gai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đay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) 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tỉa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cành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xấu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cành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bấm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ngọn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8596" y="2428868"/>
            <a:ext cx="8715404" cy="156966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bấm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ngọn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dinh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dưỡng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dồn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chồi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chồi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suất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8596" y="4500570"/>
            <a:ext cx="8715404" cy="107721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Tỉa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cành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xấu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cành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dinh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dưỡng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14480" y="214290"/>
            <a:ext cx="60722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14: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34" y="1000108"/>
            <a:ext cx="3643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endParaRPr lang="en-US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1071538" y="3000372"/>
            <a:ext cx="7772400" cy="2041529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bấm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ngọn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tỉa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cành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28596" y="1643050"/>
            <a:ext cx="76438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8" name="Picture 4" descr="ho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786058"/>
            <a:ext cx="52387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14480" y="214290"/>
            <a:ext cx="60722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14: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34" y="714356"/>
            <a:ext cx="3643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endParaRPr lang="en-US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596" y="1214422"/>
            <a:ext cx="76438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214282" y="1785926"/>
            <a:ext cx="862488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Bấm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ngọn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dirty="0">
              <a:latin typeface=".VnArial" pitchFamily="34" charset="0"/>
            </a:endParaRPr>
          </a:p>
        </p:txBody>
      </p:sp>
      <p:pic>
        <p:nvPicPr>
          <p:cNvPr id="12" name="Picture 20" descr="muop_viet_na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428868"/>
            <a:ext cx="4429124" cy="220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4" descr="02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714884"/>
            <a:ext cx="4429124" cy="2143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6" descr="dau_jpg_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2428868"/>
            <a:ext cx="4500563" cy="2276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41" descr="T11a5327455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9" y="4786322"/>
            <a:ext cx="4500562" cy="2071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0" y="4214818"/>
            <a:ext cx="2071702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mướp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643438" y="4214818"/>
            <a:ext cx="1785950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Đậu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6396335"/>
            <a:ext cx="2616887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Rau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muống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643438" y="6396335"/>
            <a:ext cx="1571636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Mồng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tơi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14480" y="214290"/>
            <a:ext cx="60722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14: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34" y="714356"/>
            <a:ext cx="3643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endParaRPr lang="en-US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596" y="1214422"/>
            <a:ext cx="76438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0" y="1785926"/>
            <a:ext cx="926222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Tỉa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cành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sợi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bạch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đàn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lim..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Picture 23" descr="3-BD%20uro"/>
          <p:cNvPicPr>
            <a:picLocks noChangeAspect="1" noChangeArrowheads="1"/>
          </p:cNvPicPr>
          <p:nvPr/>
        </p:nvPicPr>
        <p:blipFill>
          <a:blip r:embed="rId2"/>
          <a:srcRect l="6667" t="6512" b="2307"/>
          <a:stretch>
            <a:fillRect/>
          </a:stretch>
        </p:blipFill>
        <p:spPr bwMode="auto">
          <a:xfrm>
            <a:off x="4929190" y="2428868"/>
            <a:ext cx="4214810" cy="2250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32" descr="dt_17120111524_lanh1"/>
          <p:cNvPicPr>
            <a:picLocks noChangeAspect="1" noChangeArrowheads="1"/>
          </p:cNvPicPr>
          <p:nvPr/>
        </p:nvPicPr>
        <p:blipFill>
          <a:blip r:embed="rId3"/>
          <a:srcRect l="7143" r="4762"/>
          <a:stretch>
            <a:fillRect/>
          </a:stretch>
        </p:blipFill>
        <p:spPr bwMode="auto">
          <a:xfrm>
            <a:off x="4929191" y="4607010"/>
            <a:ext cx="4214810" cy="2250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35" descr="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469673"/>
            <a:ext cx="4429124" cy="2388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49" descr="iiiii"/>
          <p:cNvPicPr>
            <a:picLocks noChangeAspect="1" noChangeArrowheads="1"/>
          </p:cNvPicPr>
          <p:nvPr/>
        </p:nvPicPr>
        <p:blipFill>
          <a:blip r:embed="rId5"/>
          <a:srcRect l="10204" r="29593" b="10683"/>
          <a:stretch>
            <a:fillRect/>
          </a:stretch>
        </p:blipFill>
        <p:spPr bwMode="auto">
          <a:xfrm>
            <a:off x="0" y="2357430"/>
            <a:ext cx="4429124" cy="2170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 Box 6"/>
          <p:cNvSpPr txBox="1">
            <a:spLocks noChangeArrowheads="1"/>
          </p:cNvSpPr>
          <p:nvPr/>
        </p:nvSpPr>
        <p:spPr bwMode="auto">
          <a:xfrm>
            <a:off x="2404626" y="3955496"/>
            <a:ext cx="1381556" cy="461665"/>
          </a:xfrm>
          <a:prstGeom prst="rect">
            <a:avLst/>
          </a:prstGeom>
          <a:solidFill>
            <a:srgbClr val="99FFCC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Lim</a:t>
            </a:r>
            <a:endParaRPr lang="en-US" sz="2400" b="1" dirty="0">
              <a:solidFill>
                <a:schemeClr val="tx2"/>
              </a:solidFill>
              <a:latin typeface=".VnArial" pitchFamily="34" charset="0"/>
            </a:endParaRPr>
          </a:p>
        </p:txBody>
      </p:sp>
      <p:sp>
        <p:nvSpPr>
          <p:cNvPr id="25" name="Text Box 6"/>
          <p:cNvSpPr txBox="1">
            <a:spLocks noChangeArrowheads="1"/>
          </p:cNvSpPr>
          <p:nvPr/>
        </p:nvSpPr>
        <p:spPr bwMode="auto">
          <a:xfrm>
            <a:off x="6083860" y="4049287"/>
            <a:ext cx="2345792" cy="461665"/>
          </a:xfrm>
          <a:prstGeom prst="rect">
            <a:avLst/>
          </a:prstGeom>
          <a:solidFill>
            <a:srgbClr val="99FFCC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bạch</a:t>
            </a:r>
            <a:r>
              <a:rPr lang="en-US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đàn</a:t>
            </a:r>
            <a:endParaRPr lang="en-US" sz="2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 Box 6"/>
          <p:cNvSpPr txBox="1">
            <a:spLocks noChangeArrowheads="1"/>
          </p:cNvSpPr>
          <p:nvPr/>
        </p:nvSpPr>
        <p:spPr bwMode="auto">
          <a:xfrm>
            <a:off x="2357422" y="6442501"/>
            <a:ext cx="1785950" cy="461665"/>
          </a:xfrm>
          <a:prstGeom prst="rect">
            <a:avLst/>
          </a:prstGeom>
          <a:solidFill>
            <a:srgbClr val="99FFCC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đay</a:t>
            </a:r>
            <a:endParaRPr lang="en-US" sz="2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 Box 6"/>
          <p:cNvSpPr txBox="1">
            <a:spLocks noChangeArrowheads="1"/>
          </p:cNvSpPr>
          <p:nvPr/>
        </p:nvSpPr>
        <p:spPr bwMode="auto">
          <a:xfrm>
            <a:off x="6610927" y="6442639"/>
            <a:ext cx="1461535" cy="461665"/>
          </a:xfrm>
          <a:prstGeom prst="rect">
            <a:avLst/>
          </a:prstGeom>
          <a:solidFill>
            <a:srgbClr val="99FFCC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lanh</a:t>
            </a:r>
            <a:endParaRPr lang="en-US" sz="2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14480" y="214290"/>
            <a:ext cx="60722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14: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34" y="1000108"/>
            <a:ext cx="3643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endParaRPr lang="en-US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596" y="1643050"/>
            <a:ext cx="76438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357158" y="2214554"/>
            <a:ext cx="8458200" cy="1643074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rau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ngót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thỉnh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thoảng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ngang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10" name="Picture 9" descr="18.rau-ngot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3429000"/>
            <a:ext cx="4095750" cy="3076575"/>
          </a:xfrm>
          <a:prstGeom prst="rect">
            <a:avLst/>
          </a:prstGeom>
        </p:spPr>
      </p:pic>
      <p:sp>
        <p:nvSpPr>
          <p:cNvPr id="11" name="Right Arrow 10"/>
          <p:cNvSpPr/>
          <p:nvPr/>
        </p:nvSpPr>
        <p:spPr>
          <a:xfrm>
            <a:off x="4572000" y="4143380"/>
            <a:ext cx="500066" cy="5715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072066" y="3857628"/>
            <a:ext cx="3881191" cy="95410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ngọn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non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tăng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năng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suất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14480" y="214290"/>
            <a:ext cx="60722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14: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34" y="1000108"/>
            <a:ext cx="3643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endParaRPr lang="en-US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1071538" y="3000372"/>
            <a:ext cx="7772400" cy="2041529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28596" y="1643050"/>
            <a:ext cx="76438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2428868"/>
            <a:ext cx="9144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suất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tùy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bấm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ngọn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tỉa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cành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giai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FontTx/>
              <a:buChar char="-"/>
            </a:pP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Bấm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ngọn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Tỉa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cành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sợi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14480" y="214290"/>
            <a:ext cx="60722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14: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34" y="1000108"/>
            <a:ext cx="3643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endParaRPr lang="en-US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1071538" y="3000372"/>
            <a:ext cx="7772400" cy="2041529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bấm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ngọn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tỉa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cành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28596" y="1643050"/>
            <a:ext cx="76438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8" name="Picture 4" descr="ho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786058"/>
            <a:ext cx="52387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28728" y="285728"/>
            <a:ext cx="64433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Kiểm</a:t>
            </a:r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tra</a:t>
            </a:r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bài</a:t>
            </a:r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cũ</a:t>
            </a:r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Picture 4" descr="ho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1643050"/>
            <a:ext cx="52387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1000068" y="1714488"/>
            <a:ext cx="814393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âu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chồi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chồi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3200" dirty="0"/>
              <a:t>.</a:t>
            </a:r>
          </a:p>
        </p:txBody>
      </p:sp>
      <p:sp>
        <p:nvSpPr>
          <p:cNvPr id="8" name="Right Arrow 7"/>
          <p:cNvSpPr/>
          <p:nvPr/>
        </p:nvSpPr>
        <p:spPr>
          <a:xfrm>
            <a:off x="285720" y="4786322"/>
            <a:ext cx="857224" cy="6429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214414" y="4000504"/>
            <a:ext cx="7715304" cy="255454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cành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chồi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ngọn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chồi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nách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Chồi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ngọn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chồi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mầm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7080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14480" y="214290"/>
            <a:ext cx="60722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14: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34" y="1000108"/>
            <a:ext cx="3643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endParaRPr lang="en-US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1071538" y="3000372"/>
            <a:ext cx="7772400" cy="2041529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bấm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ngọn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tỉa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cành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28596" y="1643050"/>
            <a:ext cx="76438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8" name="Picture 4" descr="ho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786058"/>
            <a:ext cx="52387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14480" y="214290"/>
            <a:ext cx="60722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14: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857224" y="2071678"/>
            <a:ext cx="7929618" cy="4214842"/>
          </a:xfrm>
        </p:spPr>
        <p:txBody>
          <a:bodyPr>
            <a:normAutofit/>
          </a:bodyPr>
          <a:lstStyle/>
          <a:p>
            <a:pPr algn="l"/>
            <a:r>
              <a:rPr lang="en-US" sz="3200" i="1" u="sng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i="1" u="sng" dirty="0">
                <a:latin typeface="Times New Roman" pitchFamily="18" charset="0"/>
                <a:cs typeface="Times New Roman" pitchFamily="18" charset="0"/>
              </a:rPr>
              <a:t> 1: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X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bấm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ngọn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en-US" sz="3200" dirty="0">
                <a:latin typeface="Times New Roman" pitchFamily="18" charset="0"/>
                <a:cs typeface="Times New Roman" pitchFamily="18" charset="0"/>
              </a:rPr>
            </a:b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dirty="0">
                <a:latin typeface="Times New Roman" pitchFamily="18" charset="0"/>
                <a:cs typeface="Times New Roman" pitchFamily="18" charset="0"/>
              </a:rPr>
            </a:b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dirty="0"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4" descr="ho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285992"/>
            <a:ext cx="52387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3286116" y="857232"/>
            <a:ext cx="2672526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5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cố</a:t>
            </a:r>
            <a:endParaRPr lang="en-U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5786" y="4143380"/>
            <a:ext cx="23574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A.  Rau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muống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57950" y="5500702"/>
            <a:ext cx="23574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mướp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28992" y="5429264"/>
            <a:ext cx="23574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hồng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215074" y="4214818"/>
            <a:ext cx="23574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đủ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428992" y="4214818"/>
            <a:ext cx="23574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Cải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1472" y="5429264"/>
            <a:ext cx="23574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ổi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928926" y="5429264"/>
            <a:ext cx="428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929322" y="5572140"/>
            <a:ext cx="428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sp>
        <p:nvSpPr>
          <p:cNvPr id="20" name="TextBox 19"/>
          <p:cNvSpPr txBox="1"/>
          <p:nvPr/>
        </p:nvSpPr>
        <p:spPr>
          <a:xfrm flipH="1">
            <a:off x="357158" y="4143380"/>
            <a:ext cx="357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910" y="1500174"/>
            <a:ext cx="8229600" cy="1417638"/>
          </a:xfrm>
        </p:spPr>
        <p:txBody>
          <a:bodyPr>
            <a:normAutofit fontScale="90000"/>
          </a:bodyPr>
          <a:lstStyle/>
          <a:p>
            <a:r>
              <a:rPr lang="en-US" sz="3600" i="1" u="sng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i="1" u="sng" dirty="0">
                <a:latin typeface="Times New Roman" pitchFamily="18" charset="0"/>
                <a:cs typeface="Times New Roman" pitchFamily="18" charset="0"/>
              </a:rPr>
              <a:t> 2: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X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bấm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ngọn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4" descr="ho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357298"/>
            <a:ext cx="52387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000100" y="3143248"/>
            <a:ext cx="2357454" cy="21957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A.Cây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mây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20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cừ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20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mồng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tơi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72066" y="3143248"/>
            <a:ext cx="3429024" cy="21957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lăng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20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bí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ngô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20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mía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86116" y="428604"/>
            <a:ext cx="2672526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5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cố</a:t>
            </a:r>
            <a:endParaRPr lang="en-U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57686" y="4786322"/>
            <a:ext cx="6429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7158" y="4143380"/>
            <a:ext cx="6429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7158" y="3500438"/>
            <a:ext cx="6429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00562" y="3429000"/>
            <a:ext cx="6429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8" grpId="0"/>
      <p:bldP spid="9" grpId="0"/>
      <p:bldP spid="10" grpId="0"/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DẶN DÒ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2285992"/>
            <a:ext cx="8229600" cy="2714644"/>
          </a:xfrm>
        </p:spPr>
        <p:txBody>
          <a:bodyPr/>
          <a:lstStyle/>
          <a:p>
            <a:pPr lvl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SGK tr.47;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?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hút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rễ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Soạn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15.1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928662" y="2071678"/>
            <a:ext cx="73034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Chúc</a:t>
            </a:r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các</a:t>
            </a:r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em</a:t>
            </a:r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học</a:t>
            </a:r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giỏi</a:t>
            </a:r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!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0" y="1071546"/>
            <a:ext cx="342899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a,Thí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/>
              <a:t>:</a:t>
            </a: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2571736" y="1214422"/>
            <a:ext cx="6858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nhắc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thí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5128" name="AutoShape 8"/>
          <p:cNvSpPr>
            <a:spLocks noChangeArrowheads="1"/>
          </p:cNvSpPr>
          <p:nvPr/>
        </p:nvSpPr>
        <p:spPr bwMode="auto">
          <a:xfrm>
            <a:off x="457200" y="3016250"/>
            <a:ext cx="1447800" cy="685800"/>
          </a:xfrm>
          <a:prstGeom prst="flowChartManualOperation">
            <a:avLst/>
          </a:prstGeom>
          <a:solidFill>
            <a:srgbClr val="6666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1"/>
          </a:p>
        </p:txBody>
      </p:sp>
      <p:sp>
        <p:nvSpPr>
          <p:cNvPr id="5130" name="AutoShape 10"/>
          <p:cNvSpPr>
            <a:spLocks noChangeArrowheads="1"/>
          </p:cNvSpPr>
          <p:nvPr/>
        </p:nvSpPr>
        <p:spPr bwMode="auto">
          <a:xfrm>
            <a:off x="2819400" y="3141663"/>
            <a:ext cx="1447800" cy="488950"/>
          </a:xfrm>
          <a:prstGeom prst="flowChartManualOperation">
            <a:avLst/>
          </a:prstGeom>
          <a:solidFill>
            <a:srgbClr val="6666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1"/>
          </a:p>
        </p:txBody>
      </p:sp>
      <p:sp>
        <p:nvSpPr>
          <p:cNvPr id="5131" name="AutoShape 11"/>
          <p:cNvSpPr>
            <a:spLocks noChangeArrowheads="1"/>
          </p:cNvSpPr>
          <p:nvPr/>
        </p:nvSpPr>
        <p:spPr bwMode="auto">
          <a:xfrm>
            <a:off x="5486400" y="3221038"/>
            <a:ext cx="1447800" cy="436562"/>
          </a:xfrm>
          <a:prstGeom prst="flowChartManualOperation">
            <a:avLst/>
          </a:prstGeom>
          <a:solidFill>
            <a:srgbClr val="6666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1"/>
          </a:p>
        </p:txBody>
      </p:sp>
      <p:sp>
        <p:nvSpPr>
          <p:cNvPr id="5132" name="AutoShape 12"/>
          <p:cNvSpPr>
            <a:spLocks noChangeArrowheads="1"/>
          </p:cNvSpPr>
          <p:nvPr/>
        </p:nvSpPr>
        <p:spPr bwMode="auto">
          <a:xfrm>
            <a:off x="2209800" y="6192838"/>
            <a:ext cx="1447800" cy="436562"/>
          </a:xfrm>
          <a:prstGeom prst="flowChartManualOperation">
            <a:avLst/>
          </a:prstGeom>
          <a:solidFill>
            <a:srgbClr val="6666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1"/>
          </a:p>
        </p:txBody>
      </p:sp>
      <p:sp>
        <p:nvSpPr>
          <p:cNvPr id="5134" name="AutoShape 14"/>
          <p:cNvSpPr>
            <a:spLocks noChangeArrowheads="1"/>
          </p:cNvSpPr>
          <p:nvPr/>
        </p:nvSpPr>
        <p:spPr bwMode="auto">
          <a:xfrm>
            <a:off x="7467600" y="3195638"/>
            <a:ext cx="1447800" cy="436562"/>
          </a:xfrm>
          <a:prstGeom prst="flowChartManualOperation">
            <a:avLst/>
          </a:prstGeom>
          <a:solidFill>
            <a:srgbClr val="6666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1"/>
          </a:p>
        </p:txBody>
      </p:sp>
      <p:sp>
        <p:nvSpPr>
          <p:cNvPr id="5135" name="Text Box 15"/>
          <p:cNvSpPr txBox="1">
            <a:spLocks noChangeArrowheads="1"/>
          </p:cNvSpPr>
          <p:nvPr/>
        </p:nvSpPr>
        <p:spPr bwMode="auto">
          <a:xfrm>
            <a:off x="685800" y="3335338"/>
            <a:ext cx="1143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>
                <a:solidFill>
                  <a:srgbClr val="C00000"/>
                </a:solidFill>
              </a:rPr>
              <a:t>Cát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ẩm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5136" name="Line 16"/>
          <p:cNvSpPr>
            <a:spLocks noChangeShapeType="1"/>
          </p:cNvSpPr>
          <p:nvPr/>
        </p:nvSpPr>
        <p:spPr bwMode="auto">
          <a:xfrm>
            <a:off x="838200" y="1797050"/>
            <a:ext cx="0" cy="1600200"/>
          </a:xfrm>
          <a:prstGeom prst="line">
            <a:avLst/>
          </a:prstGeom>
          <a:noFill/>
          <a:ln w="57150" cap="rnd">
            <a:solidFill>
              <a:srgbClr val="FFFF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37" name="Line 17"/>
          <p:cNvSpPr>
            <a:spLocks noChangeShapeType="1"/>
          </p:cNvSpPr>
          <p:nvPr/>
        </p:nvSpPr>
        <p:spPr bwMode="auto">
          <a:xfrm>
            <a:off x="990600" y="1797050"/>
            <a:ext cx="0" cy="1600200"/>
          </a:xfrm>
          <a:prstGeom prst="line">
            <a:avLst/>
          </a:prstGeom>
          <a:noFill/>
          <a:ln w="57150" cap="rnd">
            <a:solidFill>
              <a:srgbClr val="FFFF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38" name="Line 18"/>
          <p:cNvSpPr>
            <a:spLocks noChangeShapeType="1"/>
          </p:cNvSpPr>
          <p:nvPr/>
        </p:nvSpPr>
        <p:spPr bwMode="auto">
          <a:xfrm>
            <a:off x="1143000" y="1644650"/>
            <a:ext cx="0" cy="1752600"/>
          </a:xfrm>
          <a:prstGeom prst="line">
            <a:avLst/>
          </a:prstGeom>
          <a:noFill/>
          <a:ln w="57150" cap="rnd">
            <a:solidFill>
              <a:srgbClr val="FFFF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39" name="Line 19"/>
          <p:cNvSpPr>
            <a:spLocks noChangeShapeType="1"/>
          </p:cNvSpPr>
          <p:nvPr/>
        </p:nvSpPr>
        <p:spPr bwMode="auto">
          <a:xfrm>
            <a:off x="1295400" y="1720850"/>
            <a:ext cx="0" cy="1676400"/>
          </a:xfrm>
          <a:prstGeom prst="line">
            <a:avLst/>
          </a:prstGeom>
          <a:noFill/>
          <a:ln w="57150" cap="rnd">
            <a:solidFill>
              <a:srgbClr val="FFFF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40" name="Line 20"/>
          <p:cNvSpPr>
            <a:spLocks noChangeShapeType="1"/>
          </p:cNvSpPr>
          <p:nvPr/>
        </p:nvSpPr>
        <p:spPr bwMode="auto">
          <a:xfrm>
            <a:off x="1447800" y="1873250"/>
            <a:ext cx="0" cy="1524000"/>
          </a:xfrm>
          <a:prstGeom prst="line">
            <a:avLst/>
          </a:prstGeom>
          <a:noFill/>
          <a:ln w="57150" cap="rnd">
            <a:solidFill>
              <a:srgbClr val="FFFF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5141" name="Picture 21" descr="Scan0002"/>
          <p:cNvPicPr>
            <a:picLocks noChangeAspect="1" noChangeArrowheads="1"/>
          </p:cNvPicPr>
          <p:nvPr/>
        </p:nvPicPr>
        <p:blipFill>
          <a:blip r:embed="rId3"/>
          <a:srcRect l="50533" b="28813"/>
          <a:stretch>
            <a:fillRect/>
          </a:stretch>
        </p:blipFill>
        <p:spPr bwMode="auto">
          <a:xfrm>
            <a:off x="2895600" y="2357438"/>
            <a:ext cx="1295400" cy="762000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5142" name="Picture 22" descr="Scan0002"/>
          <p:cNvPicPr>
            <a:picLocks noChangeAspect="1" noChangeArrowheads="1"/>
          </p:cNvPicPr>
          <p:nvPr/>
        </p:nvPicPr>
        <p:blipFill>
          <a:blip r:embed="rId4"/>
          <a:srcRect l="50533" b="28813"/>
          <a:stretch>
            <a:fillRect/>
          </a:stretch>
        </p:blipFill>
        <p:spPr bwMode="auto">
          <a:xfrm>
            <a:off x="7543800" y="2025650"/>
            <a:ext cx="1295400" cy="1195388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5144" name="Picture 24" descr="Scan0002"/>
          <p:cNvPicPr>
            <a:picLocks noChangeAspect="1" noChangeArrowheads="1"/>
          </p:cNvPicPr>
          <p:nvPr/>
        </p:nvPicPr>
        <p:blipFill>
          <a:blip r:embed="rId5"/>
          <a:srcRect l="4256" r="51064" b="30508"/>
          <a:stretch>
            <a:fillRect/>
          </a:stretch>
        </p:blipFill>
        <p:spPr bwMode="auto">
          <a:xfrm>
            <a:off x="2260600" y="4795838"/>
            <a:ext cx="1371600" cy="1371600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5145" name="Picture 25" descr="Scan0002"/>
          <p:cNvPicPr>
            <a:picLocks noChangeAspect="1" noChangeArrowheads="1"/>
          </p:cNvPicPr>
          <p:nvPr/>
        </p:nvPicPr>
        <p:blipFill>
          <a:blip r:embed="rId6"/>
          <a:srcRect l="1596" r="51596" b="28813"/>
          <a:stretch>
            <a:fillRect/>
          </a:stretch>
        </p:blipFill>
        <p:spPr bwMode="auto">
          <a:xfrm>
            <a:off x="5562600" y="2000250"/>
            <a:ext cx="1295400" cy="1195388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5146" name="Line 26"/>
          <p:cNvSpPr>
            <a:spLocks noChangeShapeType="1"/>
          </p:cNvSpPr>
          <p:nvPr/>
        </p:nvSpPr>
        <p:spPr bwMode="auto">
          <a:xfrm flipV="1">
            <a:off x="1752600" y="3352800"/>
            <a:ext cx="990600" cy="27305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5147" name="Line 27"/>
          <p:cNvSpPr>
            <a:spLocks noChangeShapeType="1"/>
          </p:cNvSpPr>
          <p:nvPr/>
        </p:nvSpPr>
        <p:spPr bwMode="auto">
          <a:xfrm flipV="1">
            <a:off x="4572000" y="3200400"/>
            <a:ext cx="762000" cy="3048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pic>
        <p:nvPicPr>
          <p:cNvPr id="5150" name="Picture 30" descr="Scan0002"/>
          <p:cNvPicPr>
            <a:picLocks noChangeAspect="1" noChangeArrowheads="1"/>
          </p:cNvPicPr>
          <p:nvPr/>
        </p:nvPicPr>
        <p:blipFill>
          <a:blip r:embed="rId5"/>
          <a:srcRect l="50533" b="28813"/>
          <a:stretch>
            <a:fillRect/>
          </a:stretch>
        </p:blipFill>
        <p:spPr bwMode="auto">
          <a:xfrm>
            <a:off x="3886200" y="4745038"/>
            <a:ext cx="1295400" cy="1447800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5151" name="Picture 31" descr="Scan0002"/>
          <p:cNvPicPr>
            <a:picLocks noChangeAspect="1" noChangeArrowheads="1"/>
          </p:cNvPicPr>
          <p:nvPr/>
        </p:nvPicPr>
        <p:blipFill>
          <a:blip r:embed="rId5"/>
          <a:srcRect l="50533" b="28813"/>
          <a:stretch>
            <a:fillRect/>
          </a:stretch>
        </p:blipFill>
        <p:spPr bwMode="auto">
          <a:xfrm>
            <a:off x="3886200" y="3962400"/>
            <a:ext cx="1295400" cy="2235200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5152" name="Text Box 32"/>
          <p:cNvSpPr txBox="1">
            <a:spLocks noChangeArrowheads="1"/>
          </p:cNvSpPr>
          <p:nvPr/>
        </p:nvSpPr>
        <p:spPr bwMode="auto">
          <a:xfrm>
            <a:off x="2362200" y="1889125"/>
            <a:ext cx="2743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Ra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nhất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53" name="Text Box 33"/>
          <p:cNvSpPr txBox="1">
            <a:spLocks noChangeArrowheads="1"/>
          </p:cNvSpPr>
          <p:nvPr/>
        </p:nvSpPr>
        <p:spPr bwMode="auto">
          <a:xfrm>
            <a:off x="142844" y="4857760"/>
            <a:ext cx="2057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/>
              <a:t>Sau</a:t>
            </a:r>
            <a:r>
              <a:rPr lang="en-US" sz="2400" b="1" dirty="0"/>
              <a:t> 3 </a:t>
            </a:r>
            <a:r>
              <a:rPr lang="en-US" sz="2400" b="1" dirty="0" err="1"/>
              <a:t>ngày</a:t>
            </a:r>
            <a:endParaRPr lang="en-US" sz="2400" b="1" dirty="0"/>
          </a:p>
        </p:txBody>
      </p:sp>
      <p:sp>
        <p:nvSpPr>
          <p:cNvPr id="5154" name="Text Box 34"/>
          <p:cNvSpPr txBox="1">
            <a:spLocks noChangeArrowheads="1"/>
          </p:cNvSpPr>
          <p:nvPr/>
        </p:nvSpPr>
        <p:spPr bwMode="auto">
          <a:xfrm>
            <a:off x="5257800" y="3625850"/>
            <a:ext cx="1981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ngắt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ngọn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55" name="Text Box 35"/>
          <p:cNvSpPr txBox="1">
            <a:spLocks noChangeArrowheads="1"/>
          </p:cNvSpPr>
          <p:nvPr/>
        </p:nvSpPr>
        <p:spPr bwMode="auto">
          <a:xfrm>
            <a:off x="7543800" y="3581400"/>
            <a:ext cx="152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ngắt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ngọn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56" name="Text Box 36"/>
          <p:cNvSpPr txBox="1">
            <a:spLocks noChangeArrowheads="1"/>
          </p:cNvSpPr>
          <p:nvPr/>
        </p:nvSpPr>
        <p:spPr bwMode="auto">
          <a:xfrm>
            <a:off x="381000" y="3625850"/>
            <a:ext cx="1981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Gieo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đậu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57" name="Text Box 37"/>
          <p:cNvSpPr txBox="1">
            <a:spLocks noChangeArrowheads="1"/>
          </p:cNvSpPr>
          <p:nvPr/>
        </p:nvSpPr>
        <p:spPr bwMode="auto">
          <a:xfrm>
            <a:off x="0" y="5562600"/>
            <a:ext cx="1981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So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cao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49" name="AutoShape 29"/>
          <p:cNvSpPr>
            <a:spLocks noChangeArrowheads="1"/>
          </p:cNvSpPr>
          <p:nvPr/>
        </p:nvSpPr>
        <p:spPr bwMode="auto">
          <a:xfrm>
            <a:off x="3810000" y="6192838"/>
            <a:ext cx="1447800" cy="436562"/>
          </a:xfrm>
          <a:prstGeom prst="flowChartManualOperation">
            <a:avLst/>
          </a:prstGeom>
          <a:solidFill>
            <a:srgbClr val="6666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1"/>
          </a:p>
        </p:txBody>
      </p:sp>
      <p:sp>
        <p:nvSpPr>
          <p:cNvPr id="2" name="Slide Number Placeholder 3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1937935-AB40-48EA-AA5D-15D055266DD3}" type="slidenum">
              <a:rPr lang="en-US"/>
              <a:pPr/>
              <a:t>3</a:t>
            </a:fld>
            <a:endParaRPr lang="en-US"/>
          </a:p>
        </p:txBody>
      </p:sp>
      <p:sp>
        <p:nvSpPr>
          <p:cNvPr id="36" name="Right Arrow 35"/>
          <p:cNvSpPr/>
          <p:nvPr/>
        </p:nvSpPr>
        <p:spPr>
          <a:xfrm>
            <a:off x="357158" y="5357826"/>
            <a:ext cx="1428760" cy="285752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1714480" y="0"/>
            <a:ext cx="60722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14: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0" y="642918"/>
            <a:ext cx="3643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endParaRPr lang="en-US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5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5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5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1000"/>
                                        <p:tgtEl>
                                          <p:spTgt spid="5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5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5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5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5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5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5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5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5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5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5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5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5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5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5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6" grpId="0"/>
      <p:bldP spid="5127" grpId="0"/>
      <p:bldP spid="5128" grpId="0" animBg="1"/>
      <p:bldP spid="5130" grpId="0" animBg="1"/>
      <p:bldP spid="5131" grpId="0" animBg="1"/>
      <p:bldP spid="5132" grpId="0" animBg="1"/>
      <p:bldP spid="5134" grpId="0" animBg="1"/>
      <p:bldP spid="5135" grpId="0"/>
      <p:bldP spid="5136" grpId="0" animBg="1"/>
      <p:bldP spid="5137" grpId="0" animBg="1"/>
      <p:bldP spid="5138" grpId="0" animBg="1"/>
      <p:bldP spid="5139" grpId="0" animBg="1"/>
      <p:bldP spid="5140" grpId="0" animBg="1"/>
      <p:bldP spid="5146" grpId="0" animBg="1"/>
      <p:bldP spid="5147" grpId="0" animBg="1"/>
      <p:bldP spid="5152" grpId="0"/>
      <p:bldP spid="5153" grpId="0"/>
      <p:bldP spid="5154" grpId="0"/>
      <p:bldP spid="5155" grpId="0"/>
      <p:bldP spid="5156" grpId="0"/>
      <p:bldP spid="5157" grpId="0"/>
      <p:bldP spid="514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4282" y="1714488"/>
            <a:ext cx="8572560" cy="1470025"/>
          </a:xfrm>
        </p:spPr>
        <p:txBody>
          <a:bodyPr>
            <a:norm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cáo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thí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14480" y="214290"/>
            <a:ext cx="60722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14: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34" y="1000108"/>
            <a:ext cx="3643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endParaRPr lang="en-US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928662" y="3143248"/>
          <a:ext cx="7572428" cy="28656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57784"/>
                <a:gridCol w="2714644"/>
              </a:tblGrid>
              <a:tr h="915779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Nhóm</a:t>
                      </a:r>
                      <a:r>
                        <a:rPr lang="en-US" sz="3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cây</a:t>
                      </a:r>
                      <a:endParaRPr lang="en-US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Chiều</a:t>
                      </a:r>
                      <a:r>
                        <a:rPr lang="en-US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cao</a:t>
                      </a:r>
                      <a:r>
                        <a:rPr lang="en-US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(cm)</a:t>
                      </a:r>
                      <a:endParaRPr lang="en-US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99432">
                <a:tc>
                  <a:txBody>
                    <a:bodyPr/>
                    <a:lstStyle/>
                    <a:p>
                      <a:pPr algn="l"/>
                      <a:r>
                        <a:rPr lang="en-US" sz="32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Ngắt</a:t>
                      </a:r>
                      <a:r>
                        <a:rPr lang="en-US" sz="3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ngọn</a:t>
                      </a:r>
                      <a:endParaRPr lang="en-US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99432">
                <a:tc>
                  <a:txBody>
                    <a:bodyPr/>
                    <a:lstStyle/>
                    <a:p>
                      <a:pPr algn="l"/>
                      <a:r>
                        <a:rPr lang="en-US" sz="32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r>
                        <a:rPr lang="en-US" sz="3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ngắt</a:t>
                      </a:r>
                      <a:r>
                        <a:rPr lang="en-US" sz="3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ngọn</a:t>
                      </a:r>
                      <a:endParaRPr lang="en-US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4282" y="1714488"/>
            <a:ext cx="8572560" cy="1470025"/>
          </a:xfrm>
        </p:spPr>
        <p:txBody>
          <a:bodyPr>
            <a:normAutofit/>
          </a:bodyPr>
          <a:lstStyle/>
          <a:p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ết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thí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endParaRPr lang="en-US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14480" y="214290"/>
            <a:ext cx="60722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14: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34" y="1000108"/>
            <a:ext cx="3643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endParaRPr lang="en-US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928662" y="3143248"/>
          <a:ext cx="7572428" cy="28820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0462"/>
                <a:gridCol w="4071966"/>
              </a:tblGrid>
              <a:tr h="915779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Nhóm</a:t>
                      </a:r>
                      <a:r>
                        <a:rPr lang="en-US" sz="3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cây</a:t>
                      </a:r>
                      <a:endParaRPr lang="en-US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Chiều</a:t>
                      </a:r>
                      <a:r>
                        <a:rPr lang="en-US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cao</a:t>
                      </a:r>
                      <a:r>
                        <a:rPr lang="en-US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(cm)</a:t>
                      </a:r>
                      <a:endParaRPr lang="en-US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99432">
                <a:tc>
                  <a:txBody>
                    <a:bodyPr/>
                    <a:lstStyle/>
                    <a:p>
                      <a:pPr algn="l"/>
                      <a:r>
                        <a:rPr lang="en-US" sz="32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Ngắt</a:t>
                      </a:r>
                      <a:r>
                        <a:rPr lang="en-US" sz="3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ngọn</a:t>
                      </a:r>
                      <a:endParaRPr lang="en-US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Thân</a:t>
                      </a:r>
                      <a:r>
                        <a:rPr lang="en-US" sz="3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cây</a:t>
                      </a:r>
                      <a:r>
                        <a:rPr lang="en-US" sz="3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r>
                        <a:rPr lang="en-US" sz="3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dài</a:t>
                      </a:r>
                      <a:r>
                        <a:rPr lang="en-US" sz="3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ra</a:t>
                      </a:r>
                      <a:endParaRPr lang="en-US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99432">
                <a:tc>
                  <a:txBody>
                    <a:bodyPr/>
                    <a:lstStyle/>
                    <a:p>
                      <a:pPr algn="l"/>
                      <a:r>
                        <a:rPr lang="en-US" sz="32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r>
                        <a:rPr lang="en-US" sz="3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ngắt</a:t>
                      </a:r>
                      <a:r>
                        <a:rPr lang="en-US" sz="3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ngọn</a:t>
                      </a:r>
                      <a:endParaRPr lang="en-US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Thân</a:t>
                      </a:r>
                      <a:r>
                        <a:rPr lang="en-US" sz="3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cây</a:t>
                      </a:r>
                      <a:r>
                        <a:rPr lang="en-US" sz="3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dài</a:t>
                      </a:r>
                      <a:r>
                        <a:rPr lang="en-US" sz="3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ra</a:t>
                      </a:r>
                      <a:endParaRPr lang="en-US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714480" y="214290"/>
            <a:ext cx="60722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14: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34" y="1000108"/>
            <a:ext cx="3643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endParaRPr lang="en-US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0" y="2928934"/>
          <a:ext cx="9144000" cy="39290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Photo Editor Photo" r:id="rId3" imgW="5714286" imgH="3409524" progId="MSPhotoEd.3">
                  <p:embed/>
                </p:oleObj>
              </mc:Choice>
              <mc:Fallback>
                <p:oleObj name="Photo Editor Photo" r:id="rId3" imgW="5714286" imgH="3409524" progId="MSPhotoEd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928934"/>
                        <a:ext cx="9144000" cy="392906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142976" y="1643050"/>
            <a:ext cx="55721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So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2357430"/>
            <a:ext cx="914400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ngắt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ngọn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ngắt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ngọn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4" descr="ho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472" y="1643050"/>
            <a:ext cx="52387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0082" y="1571612"/>
            <a:ext cx="8243918" cy="885830"/>
          </a:xfrm>
        </p:spPr>
        <p:txBody>
          <a:bodyPr>
            <a:normAutofit/>
          </a:bodyPr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thí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714480" y="214290"/>
            <a:ext cx="60722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14: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34" y="1000108"/>
            <a:ext cx="3643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endParaRPr lang="en-US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4" descr="ho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643050"/>
            <a:ext cx="52387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0" y="3071810"/>
          <a:ext cx="9144000" cy="3786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Photo Editor Photo" r:id="rId4" imgW="5714286" imgH="3409524" progId="MSPhotoEd.3">
                  <p:embed/>
                </p:oleObj>
              </mc:Choice>
              <mc:Fallback>
                <p:oleObj name="Photo Editor Photo" r:id="rId4" imgW="5714286" imgH="3409524" progId="MSPhotoEd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071810"/>
                        <a:ext cx="9144000" cy="3786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500298" y="2428868"/>
            <a:ext cx="464347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ngọn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714480" y="214290"/>
            <a:ext cx="60722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14: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34" y="1000108"/>
            <a:ext cx="3643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endParaRPr lang="en-US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4" descr="Cau tao cua choi la va choi hoa"/>
          <p:cNvPicPr>
            <a:picLocks noChangeAspect="1" noChangeArrowheads="1"/>
          </p:cNvPicPr>
          <p:nvPr/>
        </p:nvPicPr>
        <p:blipFill>
          <a:blip r:embed="rId2"/>
          <a:srcRect l="17825" t="4855" r="65648" b="28793"/>
          <a:stretch>
            <a:fillRect/>
          </a:stretch>
        </p:blipFill>
        <p:spPr bwMode="auto">
          <a:xfrm>
            <a:off x="285720" y="3286124"/>
            <a:ext cx="24384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0" y="6457890"/>
            <a:ext cx="3643306" cy="40011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Chồi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ngọn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4348" y="1785926"/>
            <a:ext cx="507209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en-US" dirty="0"/>
          </a:p>
        </p:txBody>
      </p:sp>
      <p:pic>
        <p:nvPicPr>
          <p:cNvPr id="10" name="Picture 4" descr="ho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714488"/>
            <a:ext cx="52387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5072066" y="1000108"/>
            <a:ext cx="4071934" cy="181588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Do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chia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ngọn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17" descr="Su lon len va phan chia TB thuc vat"/>
          <p:cNvPicPr>
            <a:picLocks noChangeAspect="1" noChangeArrowheads="1"/>
          </p:cNvPicPr>
          <p:nvPr/>
        </p:nvPicPr>
        <p:blipFill>
          <a:blip r:embed="rId4">
            <a:lum bright="-6000" contrast="28000"/>
          </a:blip>
          <a:srcRect l="6097" t="11449" r="6097" b="7448"/>
          <a:stretch>
            <a:fillRect/>
          </a:stretch>
        </p:blipFill>
        <p:spPr bwMode="auto">
          <a:xfrm>
            <a:off x="3505200" y="2362200"/>
            <a:ext cx="5638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14480" y="214290"/>
            <a:ext cx="60722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14: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34" y="1000108"/>
            <a:ext cx="3643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endParaRPr lang="en-US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785786" y="2928934"/>
            <a:ext cx="7772400" cy="1470025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err="1"/>
              <a:t>Thân</a:t>
            </a:r>
            <a:r>
              <a:rPr lang="en-US" dirty="0"/>
              <a:t> </a:t>
            </a:r>
            <a:r>
              <a:rPr lang="en-US" dirty="0" err="1"/>
              <a:t>dài</a:t>
            </a:r>
            <a:r>
              <a:rPr lang="en-US" dirty="0"/>
              <a:t> </a:t>
            </a:r>
            <a:r>
              <a:rPr lang="en-US" dirty="0" err="1"/>
              <a:t>ra</a:t>
            </a:r>
            <a:r>
              <a:rPr lang="en-US" dirty="0"/>
              <a:t> do </a:t>
            </a:r>
            <a:r>
              <a:rPr lang="en-US" dirty="0" err="1"/>
              <a:t>sự</a:t>
            </a:r>
            <a:r>
              <a:rPr lang="en-US" dirty="0"/>
              <a:t> </a:t>
            </a:r>
            <a:r>
              <a:rPr lang="en-US" dirty="0" err="1"/>
              <a:t>phân</a:t>
            </a:r>
            <a:r>
              <a:rPr lang="en-US" dirty="0"/>
              <a:t> </a:t>
            </a:r>
            <a:r>
              <a:rPr lang="en-US" dirty="0" err="1"/>
              <a:t>chia</a:t>
            </a:r>
            <a:r>
              <a:rPr lang="en-US" dirty="0"/>
              <a:t> </a:t>
            </a:r>
            <a:r>
              <a:rPr lang="en-US" dirty="0" err="1"/>
              <a:t>tế</a:t>
            </a:r>
            <a:r>
              <a:rPr lang="en-US" dirty="0"/>
              <a:t> </a:t>
            </a:r>
            <a:r>
              <a:rPr lang="en-US" dirty="0" err="1"/>
              <a:t>bào</a:t>
            </a:r>
            <a:r>
              <a:rPr lang="en-US" dirty="0"/>
              <a:t> ở </a:t>
            </a:r>
            <a:r>
              <a:rPr lang="en-US" dirty="0" err="1"/>
              <a:t>mô</a:t>
            </a:r>
            <a:r>
              <a:rPr lang="en-US" dirty="0"/>
              <a:t> </a:t>
            </a:r>
            <a:r>
              <a:rPr lang="en-US" dirty="0" err="1"/>
              <a:t>phân</a:t>
            </a:r>
            <a:r>
              <a:rPr lang="en-US" dirty="0"/>
              <a:t> </a:t>
            </a:r>
            <a:r>
              <a:rPr lang="en-US" dirty="0" err="1"/>
              <a:t>sinh</a:t>
            </a:r>
            <a:r>
              <a:rPr lang="en-US" dirty="0"/>
              <a:t> </a:t>
            </a:r>
            <a:r>
              <a:rPr lang="en-US" dirty="0" err="1"/>
              <a:t>ngọn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1125</Words>
  <Application>Microsoft Office PowerPoint</Application>
  <PresentationFormat>On-screen Show (4:3)</PresentationFormat>
  <Paragraphs>142</Paragraphs>
  <Slides>25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Office Theme</vt:lpstr>
      <vt:lpstr>Photo Editor Photo</vt:lpstr>
      <vt:lpstr>PowerPoint Presentation</vt:lpstr>
      <vt:lpstr>PowerPoint Presentation</vt:lpstr>
      <vt:lpstr>PowerPoint Presentation</vt:lpstr>
      <vt:lpstr>Các nhóm trình bày và báo cáo kết quả thí nghiệm theo mẫu:</vt:lpstr>
      <vt:lpstr>Kết quả thí nghiệm</vt:lpstr>
      <vt:lpstr>PowerPoint Presentation</vt:lpstr>
      <vt:lpstr>Từ thí nghiệm trên, cho biết thân dài ra do đâu?</vt:lpstr>
      <vt:lpstr>PowerPoint Presentation</vt:lpstr>
      <vt:lpstr>Thân dài ra do sự phân chia tế bào ở mô phân sinh ngọn</vt:lpstr>
      <vt:lpstr>PowerPoint Presentation</vt:lpstr>
      <vt:lpstr>PowerPoint Presentation</vt:lpstr>
      <vt:lpstr>PowerPoint Presentation</vt:lpstr>
      <vt:lpstr>Khi trồng bông, đậu, cà phê… trước khi cây ra hoa, tạo quả, người ta thường ngắt ngọn. Vì sao?</vt:lpstr>
      <vt:lpstr> Những loại cây nào người ta thường bấm ngọn? Những cây nào người ta thường tỉa cành? </vt:lpstr>
      <vt:lpstr>PowerPoint Presentation</vt:lpstr>
      <vt:lpstr>PowerPoint Presentation</vt:lpstr>
      <vt:lpstr>Khi trồng rau ngót, thỉnh thoảng người ta thường cắt ngang thân, làm như vậy có tác dụng gì? </vt:lpstr>
      <vt:lpstr> </vt:lpstr>
      <vt:lpstr> Những loại cây nào người ta thường bấm ngọn? Những cây nào người ta thường tỉa cành? </vt:lpstr>
      <vt:lpstr> Những loại cây nào người ta thường bấm ngọn? Những cây nào người ta thường tỉa cành? </vt:lpstr>
      <vt:lpstr>Câu 1: Hãy đánh dấu X vào những cây được sử dụng biện pháp bấm ngọn:     </vt:lpstr>
      <vt:lpstr>Câu 2: Hãy đánh dấu X vào những cây không sử dụng biện pháp bấm ngọn: </vt:lpstr>
      <vt:lpstr>DẶN DÒ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Hanoi</cp:lastModifiedBy>
  <cp:revision>12</cp:revision>
  <dcterms:created xsi:type="dcterms:W3CDTF">2013-09-22T12:10:41Z</dcterms:created>
  <dcterms:modified xsi:type="dcterms:W3CDTF">2019-12-19T15:09:46Z</dcterms:modified>
</cp:coreProperties>
</file>